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Roboto Medium"/>
      <p:regular r:id="rId22"/>
      <p:bold r:id="rId23"/>
      <p:italic r:id="rId24"/>
      <p:boldItalic r:id="rId25"/>
    </p:embeddedFont>
    <p:embeddedFont>
      <p:font typeface="Merriweather Medium"/>
      <p:regular r:id="rId26"/>
      <p:bold r:id="rId27"/>
      <p:italic r:id="rId28"/>
      <p:boldItalic r:id="rId29"/>
    </p:embeddedFont>
    <p:embeddedFont>
      <p:font typeface="Open Sans Medium"/>
      <p:regular r:id="rId30"/>
      <p:bold r:id="rId31"/>
      <p:italic r:id="rId32"/>
      <p:boldItalic r:id="rId33"/>
    </p:embeddedFont>
    <p:embeddedFont>
      <p:font typeface="Merriweather SemiBold"/>
      <p:regular r:id="rId34"/>
      <p:bold r:id="rId35"/>
      <p:italic r:id="rId36"/>
      <p:boldItalic r:id="rId37"/>
    </p:embeddedFont>
    <p:embeddedFont>
      <p:font typeface="Merriweather"/>
      <p:regular r:id="rId38"/>
      <p:bold r:id="rId39"/>
      <p:italic r:id="rId40"/>
      <p:boldItalic r:id="rId41"/>
    </p:embeddedFont>
    <p:embeddedFont>
      <p:font typeface="Merriweather ExtraBold"/>
      <p:bold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34E5FDE-DE5E-4296-9FA9-AD282A5584C1}">
  <a:tblStyle styleId="{934E5FDE-DE5E-4296-9FA9-AD282A5584C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italic.fntdata"/><Relationship Id="rId20" Type="http://schemas.openxmlformats.org/officeDocument/2006/relationships/font" Target="fonts/Roboto-italic.fntdata"/><Relationship Id="rId42" Type="http://schemas.openxmlformats.org/officeDocument/2006/relationships/font" Target="fonts/MerriweatherExtraBold-bold.fntdata"/><Relationship Id="rId41" Type="http://schemas.openxmlformats.org/officeDocument/2006/relationships/font" Target="fonts/Merriweather-boldItalic.fntdata"/><Relationship Id="rId22" Type="http://schemas.openxmlformats.org/officeDocument/2006/relationships/font" Target="fonts/RobotoMedium-regular.fntdata"/><Relationship Id="rId21" Type="http://schemas.openxmlformats.org/officeDocument/2006/relationships/font" Target="fonts/Roboto-boldItalic.fntdata"/><Relationship Id="rId43" Type="http://schemas.openxmlformats.org/officeDocument/2006/relationships/font" Target="fonts/MerriweatherExtraBold-boldItalic.fntdata"/><Relationship Id="rId24" Type="http://schemas.openxmlformats.org/officeDocument/2006/relationships/font" Target="fonts/RobotoMedium-italic.fntdata"/><Relationship Id="rId23" Type="http://schemas.openxmlformats.org/officeDocument/2006/relationships/font" Target="fonts/Roboto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erriweatherMedium-regular.fntdata"/><Relationship Id="rId25" Type="http://schemas.openxmlformats.org/officeDocument/2006/relationships/font" Target="fonts/RobotoMedium-boldItalic.fntdata"/><Relationship Id="rId28" Type="http://schemas.openxmlformats.org/officeDocument/2006/relationships/font" Target="fonts/MerriweatherMedium-italic.fntdata"/><Relationship Id="rId27" Type="http://schemas.openxmlformats.org/officeDocument/2006/relationships/font" Target="fonts/MerriweatherMedium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erriweather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Medium-bold.fntdata"/><Relationship Id="rId30" Type="http://schemas.openxmlformats.org/officeDocument/2006/relationships/font" Target="fonts/OpenSansMedium-regular.fntdata"/><Relationship Id="rId11" Type="http://schemas.openxmlformats.org/officeDocument/2006/relationships/slide" Target="slides/slide5.xml"/><Relationship Id="rId33" Type="http://schemas.openxmlformats.org/officeDocument/2006/relationships/font" Target="fonts/OpenSansMedium-boldItalic.fntdata"/><Relationship Id="rId10" Type="http://schemas.openxmlformats.org/officeDocument/2006/relationships/slide" Target="slides/slide4.xml"/><Relationship Id="rId32" Type="http://schemas.openxmlformats.org/officeDocument/2006/relationships/font" Target="fonts/OpenSansMedium-italic.fntdata"/><Relationship Id="rId13" Type="http://schemas.openxmlformats.org/officeDocument/2006/relationships/slide" Target="slides/slide7.xml"/><Relationship Id="rId35" Type="http://schemas.openxmlformats.org/officeDocument/2006/relationships/font" Target="fonts/MerriweatherSemiBold-bold.fntdata"/><Relationship Id="rId12" Type="http://schemas.openxmlformats.org/officeDocument/2006/relationships/slide" Target="slides/slide6.xml"/><Relationship Id="rId34" Type="http://schemas.openxmlformats.org/officeDocument/2006/relationships/font" Target="fonts/MerriweatherSemiBold-regular.fntdata"/><Relationship Id="rId15" Type="http://schemas.openxmlformats.org/officeDocument/2006/relationships/slide" Target="slides/slide9.xml"/><Relationship Id="rId37" Type="http://schemas.openxmlformats.org/officeDocument/2006/relationships/font" Target="fonts/MerriweatherSemiBold-boldItalic.fntdata"/><Relationship Id="rId14" Type="http://schemas.openxmlformats.org/officeDocument/2006/relationships/slide" Target="slides/slide8.xml"/><Relationship Id="rId36" Type="http://schemas.openxmlformats.org/officeDocument/2006/relationships/font" Target="fonts/MerriweatherSemiBold-italic.fntdata"/><Relationship Id="rId17" Type="http://schemas.openxmlformats.org/officeDocument/2006/relationships/slide" Target="slides/slide11.xml"/><Relationship Id="rId39" Type="http://schemas.openxmlformats.org/officeDocument/2006/relationships/font" Target="fonts/Merriweather-bold.fntdata"/><Relationship Id="rId16" Type="http://schemas.openxmlformats.org/officeDocument/2006/relationships/slide" Target="slides/slide10.xml"/><Relationship Id="rId38" Type="http://schemas.openxmlformats.org/officeDocument/2006/relationships/font" Target="fonts/Merriweather-regular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700161c5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700161c5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Welcome everyone! 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My name is Dido, and today I’ll walk you through a retail forecasting project I developed. 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The goal was to predict daily unit sales using machine learning, and build an interactive forecasting app to support demand planning.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6700161c5b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6700161c5b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A few key takeaways: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Medium"/>
              <a:buChar char="●"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Time-based features boosted performance significantly.</a:t>
            </a:r>
            <a:b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</a:b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Medium"/>
              <a:buChar char="●"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Machine learning models, especially XGBoost, outperformed traditional ones.</a:t>
            </a:r>
            <a:b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</a:b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Medium"/>
              <a:buChar char="●"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LSTM has potential with more optimization.</a:t>
            </a:r>
            <a:b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</a:b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Medium"/>
              <a:buChar char="●"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There’s always a balance between accuracy and explainability.</a:t>
            </a:r>
            <a:b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</a:b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Next steps could include deploying the app more widely, automating retraining, and testing newer models like Prophet or Transformers.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67bed21e35_1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67bed21e35_1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7bed21e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7bed21e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The main business goal is to improve stock and promotion planning by forecasting sales per store–item–date combination.</a:t>
            </a:r>
            <a:endParaRPr sz="145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This project was inspired by a real-world dataset from an Ecuadorian grocery chain.</a:t>
            </a:r>
            <a:endParaRPr sz="145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I focused on a manageable region—Guayas—and the top 3 item families to streamline training and evaluation.</a:t>
            </a:r>
            <a:endParaRPr sz="145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700161c5b_1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700161c5b_1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Let me walk you through the workflow of this project, step by step.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We started with data preparation, where I handled missing values, date inconsistencies, outliers, and anomalies to ensure data quality.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Next, I created time-based features like is_weekend, is_holiday, and several lag and rolling window features. These are crucial for helping machine learning models understand temporal dependencies in the data.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During the exploratory data analysis, I explored time series behavior by examining trends, seasonality, stationarity, and autocorrelation. I also looked into the impact of holidays, promotions, store locations, and even oil prices on sales patterns.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Then came modeling: I trained and tuned three types of models—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a tree-based model: XGBoost,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a deep learning model: LSTM,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and classical time series models: ARIMA and SARIMA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Finally, I deployed a Streamlit app that provides live forecasts per store-item-date combination and allows users to download a 10-day prediction.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6700161c5b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6700161c5b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I worked with over 3 million rows covering holidays, and metadata about stores and items.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The top 3 families in terms of item count were Grocery I, Beverages, and Cleaning—so these became my forecasting focus.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Around 47% of the data had zero sales, which presented a challenge for modeling.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6700161c5b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6700161c5b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I compared three modeling approaches: XGBoost, LSTM, and SARIMA.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XGBoost performed best overall in terms of accuracy, especially due to the engineered lag and rolling features.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LSTM showed promise but required more tuning and compute time.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SARIMA captured seasonality well but didn’t outperform the machine learning models.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67bed21e35_1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67bed21e35_1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XGBoost stood out with the lowest RMSE and bias, meaning it was the most accurate and least skewed.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It handled the high percentage of zero sales well and leveraged lag features effectively.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Predictions tracked weekly trends closely, which is key for short-term operational planning.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6700161c5b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6700161c5b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Let’s look at the metrics side-by-side.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XGBoost had the best RMSE and Bias, making it a top performer overall.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LSTM achieved the most consistent error, but didn’t beat XGBoost.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SARIMA lagged slightly in all metrics but offered strong interpretability.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6700161c5b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6700161c5b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I built a Streamlit app where users can select a store, item, and forecast date.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The app displays an introduction, the forecasted sales,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6215a889c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6215a889c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historical trends, and a downloadable 10-day forecast.</a:t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E0E0E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0E0E0E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This makes it accessible to non-technical users and supports decision-making for promotions and inventory.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hyperlink" Target="https://www.linkedin.com/in/dido-de-boodt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64000"/>
          </a:blip>
          <a:srcRect b="0" l="0" r="0" t="14763"/>
          <a:stretch/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5397275" y="3101425"/>
            <a:ext cx="3604800" cy="1080000"/>
          </a:xfrm>
          <a:prstGeom prst="rect">
            <a:avLst/>
          </a:prstGeom>
          <a:solidFill>
            <a:srgbClr val="D98B8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From Checkout to Forecast:</a:t>
            </a:r>
            <a:r>
              <a:rPr lang="en-GB" sz="19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 </a:t>
            </a:r>
            <a:endParaRPr sz="19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 Retail Data Deep Dive</a:t>
            </a:r>
            <a:br>
              <a:rPr b="1" lang="en-GB" sz="1100">
                <a:solidFill>
                  <a:schemeClr val="dk1"/>
                </a:solidFill>
              </a:rPr>
            </a:b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84350" y="4578775"/>
            <a:ext cx="1491300" cy="478500"/>
          </a:xfrm>
          <a:prstGeom prst="rect">
            <a:avLst/>
          </a:prstGeom>
          <a:solidFill>
            <a:srgbClr val="D98B8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Dido De Boodt</a:t>
            </a:r>
            <a:endParaRPr sz="12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June 2025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2"/>
          <p:cNvPicPr preferRelativeResize="0"/>
          <p:nvPr/>
        </p:nvPicPr>
        <p:blipFill rotWithShape="1">
          <a:blip r:embed="rId3">
            <a:alphaModFix/>
          </a:blip>
          <a:srcRect b="61202" l="54018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 txBox="1"/>
          <p:nvPr/>
        </p:nvSpPr>
        <p:spPr>
          <a:xfrm>
            <a:off x="0" y="137775"/>
            <a:ext cx="55074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D98B82"/>
                </a:solidFill>
                <a:latin typeface="Merriweather"/>
                <a:ea typeface="Merriweather"/>
                <a:cs typeface="Merriweather"/>
                <a:sym typeface="Merriweather"/>
              </a:rPr>
              <a:t>Final Thought &amp; Recommendations</a:t>
            </a:r>
            <a:endParaRPr b="1" sz="2300">
              <a:solidFill>
                <a:srgbClr val="D98B8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07" name="Google Shape;207;p22"/>
          <p:cNvSpPr txBox="1"/>
          <p:nvPr/>
        </p:nvSpPr>
        <p:spPr>
          <a:xfrm>
            <a:off x="174300" y="772575"/>
            <a:ext cx="3927900" cy="4165200"/>
          </a:xfrm>
          <a:prstGeom prst="rect">
            <a:avLst/>
          </a:prstGeom>
          <a:noFill/>
          <a:ln cap="flat" cmpd="sng" w="19050">
            <a:solidFill>
              <a:srgbClr val="93D4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Key Takeaways</a:t>
            </a:r>
            <a:endParaRPr b="1" sz="18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 Medium"/>
              <a:buChar char="●"/>
            </a:pPr>
            <a:r>
              <a:rPr lang="en-GB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Time-based features significantly improved results </a:t>
            </a:r>
            <a:endParaRPr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 Medium"/>
              <a:buChar char="●"/>
            </a:pPr>
            <a:r>
              <a:rPr lang="en-GB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ML models outperform classical ones</a:t>
            </a:r>
            <a:endParaRPr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 Medium"/>
              <a:buChar char="●"/>
            </a:pPr>
            <a:r>
              <a:rPr lang="en-GB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LSTM requires tuning &amp;  memory usage</a:t>
            </a:r>
            <a:endParaRPr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erriweather Medium"/>
              <a:buChar char="●"/>
            </a:pPr>
            <a:r>
              <a:rPr lang="en-GB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XGBoost has best trade-off accuracy vs explainability</a:t>
            </a:r>
            <a:br>
              <a:rPr lang="en-GB" sz="1700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</a:br>
            <a:endParaRPr sz="1700"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-GB" sz="1800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</a:br>
            <a:br>
              <a:rPr lang="en-GB" sz="1800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</a:br>
            <a:endParaRPr sz="1800"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208" name="Google Shape;208;p22"/>
          <p:cNvSpPr txBox="1"/>
          <p:nvPr/>
        </p:nvSpPr>
        <p:spPr>
          <a:xfrm>
            <a:off x="5100775" y="772575"/>
            <a:ext cx="3927600" cy="4165200"/>
          </a:xfrm>
          <a:prstGeom prst="rect">
            <a:avLst/>
          </a:prstGeom>
          <a:noFill/>
          <a:ln cap="flat" cmpd="sng" w="19050">
            <a:solidFill>
              <a:srgbClr val="93D4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Recommendations</a:t>
            </a:r>
            <a:endParaRPr b="1" sz="18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erriweather"/>
              <a:buChar char="●"/>
            </a:pPr>
            <a:r>
              <a:rPr lang="en-GB" sz="15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Deploy app to support demand planning</a:t>
            </a:r>
            <a:endParaRPr sz="15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erriweather"/>
              <a:buChar char="●"/>
            </a:pPr>
            <a:r>
              <a:rPr lang="en-GB" sz="15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Automate updates and retraining</a:t>
            </a:r>
            <a:endParaRPr sz="15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erriweather"/>
              <a:buChar char="●"/>
            </a:pPr>
            <a:r>
              <a:rPr lang="en-GB" sz="15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Explore Prophet or attention-based models like Transformers</a:t>
            </a:r>
            <a:endParaRPr sz="15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3"/>
          <p:cNvPicPr preferRelativeResize="0"/>
          <p:nvPr/>
        </p:nvPicPr>
        <p:blipFill rotWithShape="1">
          <a:blip r:embed="rId3">
            <a:alphaModFix amt="64000"/>
          </a:blip>
          <a:srcRect b="0" l="0" r="0" t="14763"/>
          <a:stretch/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3"/>
          <p:cNvSpPr txBox="1"/>
          <p:nvPr/>
        </p:nvSpPr>
        <p:spPr>
          <a:xfrm>
            <a:off x="5397275" y="3101425"/>
            <a:ext cx="3604800" cy="835200"/>
          </a:xfrm>
          <a:prstGeom prst="rect">
            <a:avLst/>
          </a:prstGeom>
          <a:solidFill>
            <a:srgbClr val="D98B8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Thank you for your attention!</a:t>
            </a:r>
            <a:r>
              <a:rPr lang="en-GB" sz="19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 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5" name="Google Shape;215;p23"/>
          <p:cNvSpPr txBox="1"/>
          <p:nvPr/>
        </p:nvSpPr>
        <p:spPr>
          <a:xfrm>
            <a:off x="132900" y="4464050"/>
            <a:ext cx="1449300" cy="544800"/>
          </a:xfrm>
          <a:prstGeom prst="rect">
            <a:avLst/>
          </a:prstGeom>
          <a:solidFill>
            <a:srgbClr val="D98B8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 u="sng">
                <a:solidFill>
                  <a:schemeClr val="hlink"/>
                </a:solidFill>
                <a:latin typeface="Merriweather"/>
                <a:ea typeface="Merriweather"/>
                <a:cs typeface="Merriweather"/>
                <a:sym typeface="Merriweather"/>
                <a:hlinkClick r:id="rId4"/>
              </a:rPr>
              <a:t>LinkedIn</a:t>
            </a:r>
            <a:endParaRPr sz="13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GitHub Repo</a:t>
            </a:r>
            <a:endParaRPr sz="13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61202" l="54018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0" y="137775"/>
            <a:ext cx="38985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D98B82"/>
                </a:solidFill>
                <a:latin typeface="Merriweather"/>
                <a:ea typeface="Merriweather"/>
                <a:cs typeface="Merriweather"/>
                <a:sym typeface="Merriweather"/>
              </a:rPr>
              <a:t>Project Overview</a:t>
            </a:r>
            <a:endParaRPr b="1" sz="2300">
              <a:solidFill>
                <a:srgbClr val="D98B8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grpSp>
        <p:nvGrpSpPr>
          <p:cNvPr id="63" name="Google Shape;63;p14"/>
          <p:cNvGrpSpPr/>
          <p:nvPr/>
        </p:nvGrpSpPr>
        <p:grpSpPr>
          <a:xfrm>
            <a:off x="323513" y="1986800"/>
            <a:ext cx="2952125" cy="1289700"/>
            <a:chOff x="323513" y="1986800"/>
            <a:chExt cx="2952125" cy="1289700"/>
          </a:xfrm>
        </p:grpSpPr>
        <p:sp>
          <p:nvSpPr>
            <p:cNvPr id="64" name="Google Shape;64;p14"/>
            <p:cNvSpPr txBox="1"/>
            <p:nvPr/>
          </p:nvSpPr>
          <p:spPr>
            <a:xfrm>
              <a:off x="323513" y="198680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Business Goal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Improve stock and promo planning by predicting sales per store-item-date</a:t>
              </a:r>
              <a:endParaRPr sz="11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r">
                <a:spcBef>
                  <a:spcPts val="1200"/>
                </a:spcBef>
                <a:spcAft>
                  <a:spcPts val="160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65" name="Google Shape;65;p14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cap="flat" cmpd="sng" w="9525">
              <a:solidFill>
                <a:srgbClr val="249C91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66" name="Google Shape;66;p14"/>
          <p:cNvGrpSpPr/>
          <p:nvPr/>
        </p:nvGrpSpPr>
        <p:grpSpPr>
          <a:xfrm>
            <a:off x="5209838" y="1060350"/>
            <a:ext cx="3610650" cy="1289700"/>
            <a:chOff x="5209838" y="1060350"/>
            <a:chExt cx="3610650" cy="1289700"/>
          </a:xfrm>
        </p:grpSpPr>
        <p:sp>
          <p:nvSpPr>
            <p:cNvPr id="67" name="Google Shape;67;p14"/>
            <p:cNvSpPr txBox="1"/>
            <p:nvPr/>
          </p:nvSpPr>
          <p:spPr>
            <a:xfrm>
              <a:off x="6696488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Dataset</a:t>
              </a:r>
              <a:endParaRPr sz="1200"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10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Ecuadorian retailer with over 120 million rows.</a:t>
              </a:r>
              <a:endParaRPr sz="11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68" name="Google Shape;68;p14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5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69" name="Google Shape;69;p14"/>
          <p:cNvGrpSpPr/>
          <p:nvPr/>
        </p:nvGrpSpPr>
        <p:grpSpPr>
          <a:xfrm>
            <a:off x="5209838" y="3020450"/>
            <a:ext cx="3610650" cy="1289700"/>
            <a:chOff x="5209838" y="3020450"/>
            <a:chExt cx="3610650" cy="1289700"/>
          </a:xfrm>
        </p:grpSpPr>
        <p:sp>
          <p:nvSpPr>
            <p:cNvPr id="70" name="Google Shape;70;p14"/>
            <p:cNvSpPr txBox="1"/>
            <p:nvPr/>
          </p:nvSpPr>
          <p:spPr>
            <a:xfrm>
              <a:off x="6696488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Focus</a:t>
              </a:r>
              <a:endParaRPr sz="1200"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10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Guayas region and top 3 item families </a:t>
              </a:r>
              <a:endParaRPr sz="11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71" name="Google Shape;71;p14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D7E75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sp>
        <p:nvSpPr>
          <p:cNvPr id="72" name="Google Shape;72;p14"/>
          <p:cNvSpPr/>
          <p:nvPr/>
        </p:nvSpPr>
        <p:spPr>
          <a:xfrm rot="3600185">
            <a:off x="3169983" y="1236631"/>
            <a:ext cx="2774659" cy="2774659"/>
          </a:xfrm>
          <a:prstGeom prst="blockArc">
            <a:avLst>
              <a:gd fmla="val 12622480" name="adj1"/>
              <a:gd fmla="val 19781569" name="adj2"/>
              <a:gd fmla="val 20773" name="adj3"/>
            </a:avLst>
          </a:prstGeom>
          <a:solidFill>
            <a:srgbClr val="93D4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/>
          <p:nvPr/>
        </p:nvSpPr>
        <p:spPr>
          <a:xfrm rot="10800000">
            <a:off x="3183490" y="1215349"/>
            <a:ext cx="2774700" cy="2774700"/>
          </a:xfrm>
          <a:prstGeom prst="blockArc">
            <a:avLst>
              <a:gd fmla="val 12622480" name="adj1"/>
              <a:gd fmla="val 19662822" name="adj2"/>
              <a:gd fmla="val 20729" name="adj3"/>
            </a:avLst>
          </a:prstGeom>
          <a:solidFill>
            <a:srgbClr val="93D4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 rot="-3600185">
            <a:off x="3194618" y="1236234"/>
            <a:ext cx="2774659" cy="2774659"/>
          </a:xfrm>
          <a:prstGeom prst="blockArc">
            <a:avLst>
              <a:gd fmla="val 12622480" name="adj1"/>
              <a:gd fmla="val 19703271" name="adj2"/>
              <a:gd fmla="val 20851" name="adj3"/>
            </a:avLst>
          </a:prstGeom>
          <a:solidFill>
            <a:srgbClr val="93D4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14"/>
          <p:cNvGrpSpPr/>
          <p:nvPr/>
        </p:nvGrpSpPr>
        <p:grpSpPr>
          <a:xfrm>
            <a:off x="4264097" y="1232451"/>
            <a:ext cx="585001" cy="585530"/>
            <a:chOff x="1970048" y="811613"/>
            <a:chExt cx="588000" cy="588000"/>
          </a:xfrm>
        </p:grpSpPr>
        <p:sp>
          <p:nvSpPr>
            <p:cNvPr id="76" name="Google Shape;76;p14"/>
            <p:cNvSpPr/>
            <p:nvPr/>
          </p:nvSpPr>
          <p:spPr>
            <a:xfrm rot="39023">
              <a:off x="1973329" y="814894"/>
              <a:ext cx="581437" cy="581437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55B55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 rot="10800000">
              <a:off x="1973295" y="814927"/>
              <a:ext cx="581400" cy="581400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6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" name="Google Shape;78;p14"/>
          <p:cNvGrpSpPr/>
          <p:nvPr/>
        </p:nvGrpSpPr>
        <p:grpSpPr>
          <a:xfrm rot="7200165">
            <a:off x="5229930" y="2856836"/>
            <a:ext cx="585011" cy="585536"/>
            <a:chOff x="1977085" y="811649"/>
            <a:chExt cx="588000" cy="588000"/>
          </a:xfrm>
        </p:grpSpPr>
        <p:sp>
          <p:nvSpPr>
            <p:cNvPr id="79" name="Google Shape;79;p14"/>
            <p:cNvSpPr/>
            <p:nvPr/>
          </p:nvSpPr>
          <p:spPr>
            <a:xfrm rot="39023">
              <a:off x="1980366" y="814930"/>
              <a:ext cx="581437" cy="581437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55B55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 rot="10800000">
              <a:off x="1980332" y="814963"/>
              <a:ext cx="581400" cy="581400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14"/>
          <p:cNvSpPr txBox="1"/>
          <p:nvPr/>
        </p:nvSpPr>
        <p:spPr>
          <a:xfrm>
            <a:off x="4334550" y="1307432"/>
            <a:ext cx="509100" cy="2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 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2" name="Google Shape;82;p14"/>
          <p:cNvGrpSpPr/>
          <p:nvPr/>
        </p:nvGrpSpPr>
        <p:grpSpPr>
          <a:xfrm>
            <a:off x="3230374" y="2771980"/>
            <a:ext cx="799621" cy="799386"/>
            <a:chOff x="3230374" y="2771980"/>
            <a:chExt cx="799621" cy="799386"/>
          </a:xfrm>
        </p:grpSpPr>
        <p:grpSp>
          <p:nvGrpSpPr>
            <p:cNvPr id="83" name="Google Shape;83;p14"/>
            <p:cNvGrpSpPr/>
            <p:nvPr/>
          </p:nvGrpSpPr>
          <p:grpSpPr>
            <a:xfrm rot="-7200165">
              <a:off x="3337679" y="2878905"/>
              <a:ext cx="585011" cy="585536"/>
              <a:chOff x="1967628" y="812211"/>
              <a:chExt cx="588000" cy="588000"/>
            </a:xfrm>
          </p:grpSpPr>
          <p:sp>
            <p:nvSpPr>
              <p:cNvPr id="84" name="Google Shape;84;p14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65B55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14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65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" name="Google Shape;86;p14"/>
            <p:cNvSpPr txBox="1"/>
            <p:nvPr/>
          </p:nvSpPr>
          <p:spPr>
            <a:xfrm>
              <a:off x="3375648" y="293956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 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7" name="Google Shape;87;p14"/>
          <p:cNvSpPr txBox="1"/>
          <p:nvPr/>
        </p:nvSpPr>
        <p:spPr>
          <a:xfrm>
            <a:off x="5281877" y="2909985"/>
            <a:ext cx="509100" cy="2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 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8" name="Google Shape;8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0625" y="2095500"/>
            <a:ext cx="509099" cy="25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5"/>
          <p:cNvPicPr preferRelativeResize="0"/>
          <p:nvPr/>
        </p:nvPicPr>
        <p:blipFill rotWithShape="1">
          <a:blip r:embed="rId3">
            <a:alphaModFix/>
          </a:blip>
          <a:srcRect b="61202" l="54018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 txBox="1"/>
          <p:nvPr/>
        </p:nvSpPr>
        <p:spPr>
          <a:xfrm>
            <a:off x="0" y="137775"/>
            <a:ext cx="38985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D98B82"/>
                </a:solidFill>
                <a:latin typeface="Merriweather"/>
                <a:ea typeface="Merriweather"/>
                <a:cs typeface="Merriweather"/>
                <a:sym typeface="Merriweather"/>
              </a:rPr>
              <a:t>Project Steps</a:t>
            </a:r>
            <a:endParaRPr b="1" sz="2300">
              <a:solidFill>
                <a:srgbClr val="D98B8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0" y="1189989"/>
            <a:ext cx="2214600" cy="669000"/>
          </a:xfrm>
          <a:prstGeom prst="homePlate">
            <a:avLst>
              <a:gd fmla="val 50000" name="adj"/>
            </a:avLst>
          </a:prstGeom>
          <a:solidFill>
            <a:srgbClr val="93D4BF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Data Preparation</a:t>
            </a:r>
            <a:endParaRPr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96" name="Google Shape;96;p15"/>
          <p:cNvSpPr txBox="1"/>
          <p:nvPr/>
        </p:nvSpPr>
        <p:spPr>
          <a:xfrm>
            <a:off x="77950" y="2057125"/>
            <a:ext cx="18417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Merriweather Medium"/>
                <a:ea typeface="Merriweather Medium"/>
                <a:cs typeface="Merriweather Medium"/>
                <a:sym typeface="Merriweather Medium"/>
              </a:rPr>
              <a:t>Missing values and dates</a:t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Merriweather Medium"/>
                <a:ea typeface="Merriweather Medium"/>
                <a:cs typeface="Merriweather Medium"/>
                <a:sym typeface="Merriweather Medium"/>
              </a:rPr>
              <a:t>Outliers and anomalies</a:t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97" name="Google Shape;97;p15"/>
          <p:cNvSpPr/>
          <p:nvPr/>
        </p:nvSpPr>
        <p:spPr>
          <a:xfrm>
            <a:off x="1838325" y="1189775"/>
            <a:ext cx="2064000" cy="669000"/>
          </a:xfrm>
          <a:prstGeom prst="chevron">
            <a:avLst>
              <a:gd fmla="val 50000" name="adj"/>
            </a:avLst>
          </a:prstGeom>
          <a:solidFill>
            <a:srgbClr val="93D4B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Features</a:t>
            </a:r>
            <a:endParaRPr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1919650" y="2057125"/>
            <a:ext cx="17220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Merriweather Medium"/>
                <a:ea typeface="Merriweather Medium"/>
                <a:cs typeface="Merriweather Medium"/>
                <a:sym typeface="Merriweather Medium"/>
              </a:rPr>
              <a:t>Lags</a:t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Merriweather Medium"/>
                <a:ea typeface="Merriweather Medium"/>
                <a:cs typeface="Merriweather Medium"/>
                <a:sym typeface="Merriweather Medium"/>
              </a:rPr>
              <a:t>Rolling Windows</a:t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Merriweather Medium"/>
                <a:ea typeface="Merriweather Medium"/>
                <a:cs typeface="Merriweather Medium"/>
                <a:sym typeface="Merriweather Medium"/>
              </a:rPr>
              <a:t>Time based Features</a:t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3516750" y="1189775"/>
            <a:ext cx="2064000" cy="669000"/>
          </a:xfrm>
          <a:prstGeom prst="chevron">
            <a:avLst>
              <a:gd fmla="val 50000" name="adj"/>
            </a:avLst>
          </a:prstGeom>
          <a:solidFill>
            <a:srgbClr val="93D4B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EDA</a:t>
            </a:r>
            <a:endParaRPr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3739450" y="2057125"/>
            <a:ext cx="16245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Merriweather Medium"/>
                <a:ea typeface="Merriweather Medium"/>
                <a:cs typeface="Merriweather Medium"/>
                <a:sym typeface="Merriweather Medium"/>
              </a:rPr>
              <a:t>Time Series Behavior Analysis</a:t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Merriweather Medium"/>
                <a:ea typeface="Merriweather Medium"/>
                <a:cs typeface="Merriweather Medium"/>
                <a:sym typeface="Merriweather Medium"/>
              </a:rPr>
              <a:t>Seasonal, holiday, promotion, oil, store and location</a:t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101" name="Google Shape;101;p15"/>
          <p:cNvSpPr/>
          <p:nvPr/>
        </p:nvSpPr>
        <p:spPr>
          <a:xfrm>
            <a:off x="6874025" y="1189775"/>
            <a:ext cx="2064000" cy="669000"/>
          </a:xfrm>
          <a:prstGeom prst="chevron">
            <a:avLst>
              <a:gd fmla="val 50000" name="adj"/>
            </a:avLst>
          </a:prstGeom>
          <a:solidFill>
            <a:srgbClr val="93D4B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App</a:t>
            </a:r>
            <a:endParaRPr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7183850" y="2057125"/>
            <a:ext cx="16245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Merriweather Medium"/>
                <a:ea typeface="Merriweather Medium"/>
                <a:cs typeface="Merriweather Medium"/>
                <a:sym typeface="Merriweather Medium"/>
              </a:rPr>
              <a:t>Streamlit App Deployment</a:t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Merriweather Medium"/>
                <a:ea typeface="Merriweather Medium"/>
                <a:cs typeface="Merriweather Medium"/>
                <a:sym typeface="Merriweather Medium"/>
              </a:rPr>
              <a:t>Live Forecast Output</a:t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Merriweather Medium"/>
                <a:ea typeface="Merriweather Medium"/>
                <a:cs typeface="Merriweather Medium"/>
                <a:sym typeface="Merriweather Medium"/>
              </a:rPr>
              <a:t>10-Day Forecast and download</a:t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5195350" y="1189775"/>
            <a:ext cx="2064000" cy="669000"/>
          </a:xfrm>
          <a:prstGeom prst="chevron">
            <a:avLst>
              <a:gd fmla="val 50000" name="adj"/>
            </a:avLst>
          </a:prstGeom>
          <a:solidFill>
            <a:srgbClr val="93D4B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Models</a:t>
            </a:r>
            <a:endParaRPr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5461650" y="2057125"/>
            <a:ext cx="16245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XGBoost</a:t>
            </a:r>
            <a:endParaRPr sz="13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LSTM</a:t>
            </a:r>
            <a:endParaRPr sz="13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ARIMA and SARIMA</a:t>
            </a:r>
            <a:endParaRPr sz="1300"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6"/>
          <p:cNvPicPr preferRelativeResize="0"/>
          <p:nvPr/>
        </p:nvPicPr>
        <p:blipFill rotWithShape="1">
          <a:blip r:embed="rId3">
            <a:alphaModFix/>
          </a:blip>
          <a:srcRect b="61202" l="54018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/>
          <p:nvPr/>
        </p:nvSpPr>
        <p:spPr>
          <a:xfrm>
            <a:off x="0" y="137775"/>
            <a:ext cx="38985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D98B82"/>
                </a:solidFill>
                <a:latin typeface="Merriweather"/>
                <a:ea typeface="Merriweather"/>
                <a:cs typeface="Merriweather"/>
                <a:sym typeface="Merriweather"/>
              </a:rPr>
              <a:t>About the Data</a:t>
            </a:r>
            <a:endParaRPr b="1" sz="2300">
              <a:solidFill>
                <a:srgbClr val="D98B8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82025" y="768000"/>
            <a:ext cx="4018500" cy="23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Key Steps</a:t>
            </a:r>
            <a:endParaRPr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erriweather Medium"/>
              <a:buChar char="●"/>
            </a:pPr>
            <a:r>
              <a:rPr lang="en-GB" sz="13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Merged: items, stores, and holidays</a:t>
            </a:r>
            <a:br>
              <a:rPr lang="en-GB" sz="13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</a:br>
            <a:endParaRPr sz="13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erriweather Medium"/>
              <a:buChar char="●"/>
            </a:pPr>
            <a:r>
              <a:rPr lang="en-GB" sz="13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Cleaned missing values &amp; outliers</a:t>
            </a:r>
            <a:br>
              <a:rPr lang="en-GB" sz="13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</a:br>
            <a:endParaRPr sz="13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3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Created lag, rolling avg, calendar features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-GB" sz="1800">
                <a:solidFill>
                  <a:schemeClr val="dk2"/>
                </a:solidFill>
              </a:rPr>
            </a:b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262200" y="3727850"/>
            <a:ext cx="4071000" cy="1102200"/>
          </a:xfrm>
          <a:prstGeom prst="rect">
            <a:avLst/>
          </a:prstGeom>
          <a:noFill/>
          <a:ln cap="flat" cmpd="sng" w="19050">
            <a:solidFill>
              <a:srgbClr val="93D4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Shape</a:t>
            </a: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: 3.39M rows × 41 cols</a:t>
            </a:r>
            <a:endParaRPr sz="12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Date</a:t>
            </a: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 </a:t>
            </a:r>
            <a:r>
              <a:rPr b="1"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range</a:t>
            </a: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: Jan 2013 – Mar 2014</a:t>
            </a:r>
            <a:endParaRPr sz="12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Stores</a:t>
            </a: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: 10</a:t>
            </a:r>
            <a:endParaRPr sz="1900"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pic>
        <p:nvPicPr>
          <p:cNvPr id="113" name="Google Shape;113;p16" title="Screenshot 2025-06-12 at 22.05.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4350" y="758100"/>
            <a:ext cx="3898501" cy="2399389"/>
          </a:xfrm>
          <a:prstGeom prst="rect">
            <a:avLst/>
          </a:prstGeom>
          <a:noFill/>
          <a:ln cap="flat" cmpd="sng" w="19050">
            <a:solidFill>
              <a:srgbClr val="93D4B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4" name="Google Shape;114;p16"/>
          <p:cNvSpPr txBox="1"/>
          <p:nvPr/>
        </p:nvSpPr>
        <p:spPr>
          <a:xfrm>
            <a:off x="4572000" y="3727850"/>
            <a:ext cx="4071000" cy="1102200"/>
          </a:xfrm>
          <a:prstGeom prst="rect">
            <a:avLst/>
          </a:prstGeom>
          <a:noFill/>
          <a:ln cap="flat" cmpd="sng" w="19050">
            <a:solidFill>
              <a:srgbClr val="93D4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Items</a:t>
            </a: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: 1,127</a:t>
            </a:r>
            <a:endParaRPr sz="12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Avg</a:t>
            </a: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 </a:t>
            </a:r>
            <a:r>
              <a:rPr b="1"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daily</a:t>
            </a: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 </a:t>
            </a:r>
            <a:r>
              <a:rPr b="1"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sales</a:t>
            </a: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: 3.97</a:t>
            </a:r>
            <a:endParaRPr sz="1200">
              <a:solidFill>
                <a:schemeClr val="dk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Zero</a:t>
            </a: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 </a:t>
            </a:r>
            <a:r>
              <a:rPr b="1"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sales</a:t>
            </a:r>
            <a:r>
              <a:rPr lang="en-GB" sz="1200">
                <a:solidFill>
                  <a:schemeClr val="dk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: 47.25%</a:t>
            </a:r>
            <a:endParaRPr b="1"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 b="61202" l="54018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0" y="137775"/>
            <a:ext cx="44667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D98B82"/>
                </a:solidFill>
                <a:latin typeface="Merriweather"/>
                <a:ea typeface="Merriweather"/>
                <a:cs typeface="Merriweather"/>
                <a:sym typeface="Merriweather"/>
              </a:rPr>
              <a:t>From Patterns to Predictions</a:t>
            </a:r>
            <a:endParaRPr b="1" sz="2300">
              <a:solidFill>
                <a:srgbClr val="D98B8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grpSp>
        <p:nvGrpSpPr>
          <p:cNvPr id="121" name="Google Shape;121;p17"/>
          <p:cNvGrpSpPr/>
          <p:nvPr/>
        </p:nvGrpSpPr>
        <p:grpSpPr>
          <a:xfrm>
            <a:off x="3064806" y="1023900"/>
            <a:ext cx="2486829" cy="3711155"/>
            <a:chOff x="3064806" y="1023900"/>
            <a:chExt cx="2486829" cy="3711155"/>
          </a:xfrm>
        </p:grpSpPr>
        <p:sp>
          <p:nvSpPr>
            <p:cNvPr id="122" name="Google Shape;122;p17"/>
            <p:cNvSpPr/>
            <p:nvPr/>
          </p:nvSpPr>
          <p:spPr>
            <a:xfrm>
              <a:off x="3136677" y="1023900"/>
              <a:ext cx="2414958" cy="3711155"/>
            </a:xfrm>
            <a:prstGeom prst="rect">
              <a:avLst/>
            </a:prstGeom>
            <a:solidFill>
              <a:srgbClr val="93D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3064806" y="1076725"/>
              <a:ext cx="2436010" cy="2267442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3202419" y="1880893"/>
              <a:ext cx="2158761" cy="5536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solidFill>
                    <a:srgbClr val="1D7E75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LSTM</a:t>
              </a:r>
              <a:endParaRPr sz="1200">
                <a:solidFill>
                  <a:srgbClr val="1D7E75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3203419" y="2194014"/>
              <a:ext cx="2158800" cy="75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chemeClr val="dk2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rPr>
                <a:t>The LSTM model captures trend and seasonality reasonably well.</a:t>
              </a:r>
              <a:endParaRPr sz="900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1D7E7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3202332" y="1194031"/>
              <a:ext cx="2158761" cy="614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GB" sz="2800">
                  <a:solidFill>
                    <a:srgbClr val="1D7E75"/>
                  </a:solidFill>
                  <a:latin typeface="Roboto"/>
                  <a:ea typeface="Roboto"/>
                  <a:cs typeface="Roboto"/>
                  <a:sym typeface="Roboto"/>
                </a:rPr>
                <a:t>RMSE </a:t>
              </a:r>
              <a:r>
                <a:rPr lang="en-GB" sz="2800">
                  <a:solidFill>
                    <a:srgbClr val="1D7E75"/>
                  </a:solidFill>
                  <a:latin typeface="Roboto"/>
                  <a:ea typeface="Roboto"/>
                  <a:cs typeface="Roboto"/>
                  <a:sym typeface="Roboto"/>
                </a:rPr>
                <a:t>7.80</a:t>
              </a:r>
              <a:endParaRPr sz="2800">
                <a:solidFill>
                  <a:srgbClr val="1D7E7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4000">
                <a:solidFill>
                  <a:srgbClr val="1D7E7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17"/>
            <p:cNvSpPr/>
            <p:nvPr/>
          </p:nvSpPr>
          <p:spPr>
            <a:xfrm rot="5400000">
              <a:off x="4095164" y="3262622"/>
              <a:ext cx="354237" cy="330772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3100781" y="3548300"/>
              <a:ext cx="2415000" cy="98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Merriweather SemiBold"/>
                <a:buChar char="●"/>
              </a:pPr>
              <a:r>
                <a:rPr lang="en-GB" sz="900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LSTM did not outperforming XGBoost dramatically.</a:t>
              </a:r>
              <a:endParaRPr sz="900">
                <a:solidFill>
                  <a:srgbClr val="FFFFFF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Merriweather SemiBold"/>
                <a:buChar char="●"/>
              </a:pPr>
              <a:r>
                <a:rPr lang="en-GB" sz="900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Improvements could include tuning sequence length and feature selection.</a:t>
              </a:r>
              <a:endParaRPr sz="900">
                <a:solidFill>
                  <a:srgbClr val="FFFFFF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</p:txBody>
        </p:sp>
      </p:grpSp>
      <p:grpSp>
        <p:nvGrpSpPr>
          <p:cNvPr id="129" name="Google Shape;129;p17"/>
          <p:cNvGrpSpPr/>
          <p:nvPr/>
        </p:nvGrpSpPr>
        <p:grpSpPr>
          <a:xfrm>
            <a:off x="5877775" y="1023900"/>
            <a:ext cx="2486829" cy="3711155"/>
            <a:chOff x="5877775" y="1023900"/>
            <a:chExt cx="2486829" cy="3711155"/>
          </a:xfrm>
        </p:grpSpPr>
        <p:sp>
          <p:nvSpPr>
            <p:cNvPr id="130" name="Google Shape;130;p17"/>
            <p:cNvSpPr/>
            <p:nvPr/>
          </p:nvSpPr>
          <p:spPr>
            <a:xfrm>
              <a:off x="5949646" y="1023900"/>
              <a:ext cx="2414958" cy="3711155"/>
            </a:xfrm>
            <a:prstGeom prst="rect">
              <a:avLst/>
            </a:prstGeom>
            <a:solidFill>
              <a:srgbClr val="93D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5877775" y="1076725"/>
              <a:ext cx="2436010" cy="2267442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6015388" y="1880893"/>
              <a:ext cx="2158761" cy="5536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solidFill>
                    <a:srgbClr val="1D7E75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SARIMA</a:t>
              </a:r>
              <a:endParaRPr sz="1200">
                <a:solidFill>
                  <a:srgbClr val="1D7E75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6000463" y="2194014"/>
              <a:ext cx="2158800" cy="75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chemeClr val="dk2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rPr>
                <a:t>The SARIMA model successfully captures both short-term and weekly seasonal dependencies in the sales data</a:t>
              </a:r>
              <a:endParaRPr sz="900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endParaRPr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6015301" y="1194031"/>
              <a:ext cx="2158761" cy="614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2800">
                  <a:solidFill>
                    <a:srgbClr val="1D7E75"/>
                  </a:solidFill>
                  <a:latin typeface="Roboto"/>
                  <a:ea typeface="Roboto"/>
                  <a:cs typeface="Roboto"/>
                  <a:sym typeface="Roboto"/>
                </a:rPr>
                <a:t>RMSE </a:t>
              </a:r>
              <a:r>
                <a:rPr lang="en-GB" sz="2800">
                  <a:solidFill>
                    <a:srgbClr val="1D7E75"/>
                  </a:solidFill>
                  <a:latin typeface="Roboto"/>
                  <a:ea typeface="Roboto"/>
                  <a:cs typeface="Roboto"/>
                  <a:sym typeface="Roboto"/>
                </a:rPr>
                <a:t>7.88</a:t>
              </a:r>
              <a:endParaRPr b="1" sz="4000">
                <a:solidFill>
                  <a:srgbClr val="1D7E7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" name="Google Shape;135;p17"/>
            <p:cNvSpPr/>
            <p:nvPr/>
          </p:nvSpPr>
          <p:spPr>
            <a:xfrm rot="5400000">
              <a:off x="6908133" y="3262622"/>
              <a:ext cx="354237" cy="330772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5877900" y="3548300"/>
              <a:ext cx="2415000" cy="98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Merriweather SemiBold"/>
                <a:buChar char="●"/>
              </a:pPr>
              <a:r>
                <a:rPr lang="en-GB" sz="900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Captured weekly seasonality and trend components well.  </a:t>
              </a:r>
              <a:endParaRPr sz="900">
                <a:solidFill>
                  <a:srgbClr val="FFFFFF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Merriweather SemiBold"/>
                <a:buChar char="●"/>
              </a:pPr>
              <a:r>
                <a:rPr lang="en-GB" sz="900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Higher RMSE due to limitations in handling features</a:t>
              </a:r>
              <a:endParaRPr sz="900">
                <a:solidFill>
                  <a:srgbClr val="FFFFFF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Merriweather SemiBold"/>
                <a:buChar char="●"/>
              </a:pPr>
              <a:r>
                <a:rPr lang="en-GB" sz="900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Strong interpretability, but less flexible for complex data.  </a:t>
              </a:r>
              <a:endParaRPr sz="900">
                <a:solidFill>
                  <a:srgbClr val="FFFFFF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</p:txBody>
        </p:sp>
      </p:grpSp>
      <p:grpSp>
        <p:nvGrpSpPr>
          <p:cNvPr id="137" name="Google Shape;137;p17"/>
          <p:cNvGrpSpPr/>
          <p:nvPr/>
        </p:nvGrpSpPr>
        <p:grpSpPr>
          <a:xfrm>
            <a:off x="251813" y="1023825"/>
            <a:ext cx="2486846" cy="3711300"/>
            <a:chOff x="251813" y="1023825"/>
            <a:chExt cx="2486846" cy="3711300"/>
          </a:xfrm>
        </p:grpSpPr>
        <p:sp>
          <p:nvSpPr>
            <p:cNvPr id="138" name="Google Shape;138;p17"/>
            <p:cNvSpPr/>
            <p:nvPr/>
          </p:nvSpPr>
          <p:spPr>
            <a:xfrm>
              <a:off x="323659" y="1023825"/>
              <a:ext cx="2415000" cy="3711300"/>
            </a:xfrm>
            <a:prstGeom prst="rect">
              <a:avLst/>
            </a:prstGeom>
            <a:solidFill>
              <a:srgbClr val="93D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251813" y="1076725"/>
              <a:ext cx="2436010" cy="2267442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" name="Google Shape;140;p17"/>
            <p:cNvGrpSpPr/>
            <p:nvPr/>
          </p:nvGrpSpPr>
          <p:grpSpPr>
            <a:xfrm>
              <a:off x="389339" y="1194031"/>
              <a:ext cx="2160936" cy="1755383"/>
              <a:chOff x="389339" y="1194031"/>
              <a:chExt cx="2160936" cy="1755383"/>
            </a:xfrm>
          </p:grpSpPr>
          <p:sp>
            <p:nvSpPr>
              <p:cNvPr id="141" name="Google Shape;141;p17"/>
              <p:cNvSpPr/>
              <p:nvPr/>
            </p:nvSpPr>
            <p:spPr>
              <a:xfrm>
                <a:off x="389425" y="1880893"/>
                <a:ext cx="2158761" cy="5536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solidFill>
                      <a:srgbClr val="1D7E75"/>
                    </a:solidFill>
                    <a:latin typeface="Roboto Medium"/>
                    <a:ea typeface="Roboto Medium"/>
                    <a:cs typeface="Roboto Medium"/>
                    <a:sym typeface="Roboto Medium"/>
                  </a:rPr>
                  <a:t>XGBoost</a:t>
                </a:r>
                <a:endParaRPr sz="1200">
                  <a:solidFill>
                    <a:srgbClr val="1D7E75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42" name="Google Shape;142;p17"/>
              <p:cNvSpPr/>
              <p:nvPr/>
            </p:nvSpPr>
            <p:spPr>
              <a:xfrm>
                <a:off x="391475" y="2194014"/>
                <a:ext cx="2158800" cy="75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900">
                    <a:solidFill>
                      <a:schemeClr val="dk2"/>
                    </a:solidFill>
                    <a:latin typeface="Merriweather Medium"/>
                    <a:ea typeface="Merriweather Medium"/>
                    <a:cs typeface="Merriweather Medium"/>
                    <a:sym typeface="Merriweather Medium"/>
                  </a:rPr>
                  <a:t>XGBoost performs well on large-scale tabular time series data, especially when engineered features include lag and rolling metrics.</a:t>
                </a:r>
                <a:endParaRPr sz="900">
                  <a:solidFill>
                    <a:schemeClr val="dk2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endParaRPr>
              </a:p>
            </p:txBody>
          </p:sp>
          <p:sp>
            <p:nvSpPr>
              <p:cNvPr id="143" name="Google Shape;143;p17"/>
              <p:cNvSpPr/>
              <p:nvPr/>
            </p:nvSpPr>
            <p:spPr>
              <a:xfrm>
                <a:off x="389339" y="1194031"/>
                <a:ext cx="2158800" cy="61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2800">
                    <a:solidFill>
                      <a:srgbClr val="1D7E75"/>
                    </a:solidFill>
                    <a:latin typeface="Roboto"/>
                    <a:ea typeface="Roboto"/>
                    <a:cs typeface="Roboto"/>
                    <a:sym typeface="Roboto"/>
                  </a:rPr>
                  <a:t>RMSE </a:t>
                </a:r>
                <a:r>
                  <a:rPr lang="en-GB" sz="2800">
                    <a:solidFill>
                      <a:srgbClr val="1D7E75"/>
                    </a:solidFill>
                    <a:latin typeface="Roboto"/>
                    <a:ea typeface="Roboto"/>
                    <a:cs typeface="Roboto"/>
                    <a:sym typeface="Roboto"/>
                  </a:rPr>
                  <a:t>7.77</a:t>
                </a:r>
                <a:endParaRPr sz="2800">
                  <a:solidFill>
                    <a:srgbClr val="1D7E75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44" name="Google Shape;144;p17"/>
            <p:cNvSpPr/>
            <p:nvPr/>
          </p:nvSpPr>
          <p:spPr>
            <a:xfrm>
              <a:off x="251912" y="3548300"/>
              <a:ext cx="2415000" cy="98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Merriweather SemiBold"/>
                <a:buChar char="●"/>
              </a:pPr>
              <a:r>
                <a:rPr lang="en-GB" sz="900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Delivered the best RMSE </a:t>
              </a:r>
              <a:endParaRPr sz="900">
                <a:solidFill>
                  <a:srgbClr val="FFFFFF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Merriweather SemiBold"/>
                <a:buChar char="●"/>
              </a:pPr>
              <a:r>
                <a:rPr lang="en-GB" sz="900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Performed well due to extensive feature engineering.  </a:t>
              </a:r>
              <a:endParaRPr sz="900">
                <a:solidFill>
                  <a:srgbClr val="FFFFFF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Merriweather SemiBold"/>
                <a:buChar char="●"/>
              </a:pPr>
              <a:r>
                <a:rPr lang="en-GB" sz="900">
                  <a:solidFill>
                    <a:srgbClr val="FFFFFF"/>
                  </a:solidFill>
                  <a:latin typeface="Merriweather SemiBold"/>
                  <a:ea typeface="Merriweather SemiBold"/>
                  <a:cs typeface="Merriweather SemiBold"/>
                  <a:sym typeface="Merriweather SemiBold"/>
                </a:rPr>
                <a:t>Handles missing values and complex interactions effectively.</a:t>
              </a:r>
              <a:endParaRPr sz="900">
                <a:solidFill>
                  <a:srgbClr val="FFFFFF"/>
                </a:solidFill>
                <a:latin typeface="Merriweather SemiBold"/>
                <a:ea typeface="Merriweather SemiBold"/>
                <a:cs typeface="Merriweather SemiBold"/>
                <a:sym typeface="Merriweather SemiBold"/>
              </a:endParaRPr>
            </a:p>
          </p:txBody>
        </p:sp>
        <p:sp>
          <p:nvSpPr>
            <p:cNvPr id="145" name="Google Shape;145;p17"/>
            <p:cNvSpPr/>
            <p:nvPr/>
          </p:nvSpPr>
          <p:spPr>
            <a:xfrm rot="5400000">
              <a:off x="1282171" y="3262622"/>
              <a:ext cx="354237" cy="330772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8"/>
          <p:cNvPicPr preferRelativeResize="0"/>
          <p:nvPr/>
        </p:nvPicPr>
        <p:blipFill rotWithShape="1">
          <a:blip r:embed="rId3">
            <a:alphaModFix/>
          </a:blip>
          <a:srcRect b="61202" l="54018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8"/>
          <p:cNvSpPr txBox="1"/>
          <p:nvPr/>
        </p:nvSpPr>
        <p:spPr>
          <a:xfrm>
            <a:off x="0" y="137775"/>
            <a:ext cx="44667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D98B82"/>
                </a:solidFill>
                <a:latin typeface="Merriweather"/>
                <a:ea typeface="Merriweather"/>
                <a:cs typeface="Merriweather"/>
                <a:sym typeface="Merriweather"/>
              </a:rPr>
              <a:t>XGBoost Deep Dive</a:t>
            </a:r>
            <a:endParaRPr b="1" sz="2300">
              <a:solidFill>
                <a:srgbClr val="D98B8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2" name="Google Shape;152;p18"/>
          <p:cNvSpPr/>
          <p:nvPr/>
        </p:nvSpPr>
        <p:spPr>
          <a:xfrm rot="5400000">
            <a:off x="1282075" y="3262590"/>
            <a:ext cx="354300" cy="3309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251912" y="3653800"/>
            <a:ext cx="24150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Roboto"/>
              <a:buChar char="●"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risus dolor porta venenatis 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Roboto"/>
              <a:buChar char="●"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Pharetra luctus felis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Roboto"/>
              <a:buChar char="●"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Proin vel tellus in felis volutpat 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Roboto"/>
              <a:buChar char="●"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Molestie nec amet cum sociis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18"/>
          <p:cNvSpPr/>
          <p:nvPr/>
        </p:nvSpPr>
        <p:spPr>
          <a:xfrm rot="5400000">
            <a:off x="4095069" y="3262590"/>
            <a:ext cx="354300" cy="3309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3064906" y="3653800"/>
            <a:ext cx="24150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Roboto"/>
              <a:buChar char="●"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LSTM did not outperforming XGBoost dramatically.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Roboto"/>
              <a:buChar char="●"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Improvements could include tuning sequence length and feature selection.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8"/>
          <p:cNvSpPr/>
          <p:nvPr/>
        </p:nvSpPr>
        <p:spPr>
          <a:xfrm rot="5400000">
            <a:off x="6908038" y="3262590"/>
            <a:ext cx="354300" cy="3309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5877875" y="3653800"/>
            <a:ext cx="24150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Roboto"/>
              <a:buChar char="●"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risus dolor porta venenatis 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Roboto"/>
              <a:buChar char="●"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Pharetra luctus felis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Roboto"/>
              <a:buChar char="●"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Proin vel tellus in felis volutpat 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Roboto"/>
              <a:buChar char="●"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Molestie nec amet cum sociis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8" name="Google Shape;158;p18"/>
          <p:cNvGrpSpPr/>
          <p:nvPr/>
        </p:nvGrpSpPr>
        <p:grpSpPr>
          <a:xfrm>
            <a:off x="0" y="687375"/>
            <a:ext cx="4800324" cy="4348351"/>
            <a:chOff x="0" y="687375"/>
            <a:chExt cx="4800324" cy="4348351"/>
          </a:xfrm>
        </p:grpSpPr>
        <p:pic>
          <p:nvPicPr>
            <p:cNvPr id="159" name="Google Shape;159;p18" title="Top 5 Features - XGBoost Model.png"/>
            <p:cNvPicPr preferRelativeResize="0"/>
            <p:nvPr/>
          </p:nvPicPr>
          <p:blipFill rotWithShape="1">
            <a:blip r:embed="rId4">
              <a:alphaModFix/>
            </a:blip>
            <a:srcRect b="25144" l="0" r="0" t="0"/>
            <a:stretch/>
          </p:blipFill>
          <p:spPr>
            <a:xfrm>
              <a:off x="0" y="3180002"/>
              <a:ext cx="3996875" cy="18557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0" name="Google Shape;160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0" y="687375"/>
              <a:ext cx="4800324" cy="2392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1" name="Google Shape;161;p18"/>
          <p:cNvSpPr txBox="1"/>
          <p:nvPr/>
        </p:nvSpPr>
        <p:spPr>
          <a:xfrm>
            <a:off x="5877900" y="687375"/>
            <a:ext cx="2926500" cy="4168200"/>
          </a:xfrm>
          <a:prstGeom prst="rect">
            <a:avLst/>
          </a:prstGeom>
          <a:noFill/>
          <a:ln cap="flat" cmpd="sng" w="19050">
            <a:solidFill>
              <a:srgbClr val="93D4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Why XGBoost Stood Out</a:t>
            </a:r>
            <a:endParaRPr b="1" sz="13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Lowest RMSE (7.77) and lowest bias among all models</a:t>
            </a:r>
            <a:br>
              <a:rPr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rriweather"/>
              <a:buChar char="●"/>
            </a:pPr>
            <a:r>
              <a:rPr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Effectively leveraged lag-based and rolling window features</a:t>
            </a:r>
            <a:br>
              <a:rPr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Adapted well to sparse &amp; skewed data (47% zero sales)</a:t>
            </a:r>
            <a:br>
              <a:rPr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rriweather"/>
              <a:buChar char="●"/>
            </a:pPr>
            <a:r>
              <a:rPr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Weekly predictions aligned closely with true values</a:t>
            </a:r>
            <a:br>
              <a:rPr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Transparent model: top predictors are interpretable</a:t>
            </a:r>
            <a:br>
              <a:rPr lang="en-GB"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endParaRPr sz="11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9"/>
          <p:cNvPicPr preferRelativeResize="0"/>
          <p:nvPr/>
        </p:nvPicPr>
        <p:blipFill rotWithShape="1">
          <a:blip r:embed="rId3">
            <a:alphaModFix/>
          </a:blip>
          <a:srcRect b="61202" l="54018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 txBox="1"/>
          <p:nvPr/>
        </p:nvSpPr>
        <p:spPr>
          <a:xfrm>
            <a:off x="0" y="137775"/>
            <a:ext cx="44667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D98B82"/>
                </a:solidFill>
                <a:latin typeface="Merriweather"/>
                <a:ea typeface="Merriweather"/>
                <a:cs typeface="Merriweather"/>
                <a:sym typeface="Merriweather"/>
              </a:rPr>
              <a:t>Evaluation Metrics</a:t>
            </a:r>
            <a:endParaRPr b="1" sz="2300">
              <a:solidFill>
                <a:srgbClr val="D98B8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graphicFrame>
        <p:nvGraphicFramePr>
          <p:cNvPr id="168" name="Google Shape;168;p19"/>
          <p:cNvGraphicFramePr/>
          <p:nvPr/>
        </p:nvGraphicFramePr>
        <p:xfrm>
          <a:off x="152400" y="975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{934E5FDE-DE5E-4296-9FA9-AD282A5584C1}</a:tableStyleId>
              </a:tblPr>
              <a:tblGrid>
                <a:gridCol w="868075"/>
                <a:gridCol w="883525"/>
                <a:gridCol w="976325"/>
                <a:gridCol w="1116925"/>
                <a:gridCol w="941175"/>
              </a:tblGrid>
              <a:tr h="791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erriweather ExtraBold"/>
                          <a:ea typeface="Merriweather ExtraBold"/>
                          <a:cs typeface="Merriweather ExtraBold"/>
                          <a:sym typeface="Merriweather ExtraBold"/>
                        </a:rPr>
                        <a:t>Model</a:t>
                      </a:r>
                      <a:endParaRPr sz="1100">
                        <a:latin typeface="Merriweather ExtraBold"/>
                        <a:ea typeface="Merriweather ExtraBold"/>
                        <a:cs typeface="Merriweather ExtraBold"/>
                        <a:sym typeface="Merriweather Extra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erriweather ExtraBold"/>
                          <a:ea typeface="Merriweather ExtraBold"/>
                          <a:cs typeface="Merriweather ExtraBold"/>
                          <a:sym typeface="Merriweather ExtraBold"/>
                        </a:rPr>
                        <a:t>RMSE</a:t>
                      </a:r>
                      <a:endParaRPr sz="1100">
                        <a:latin typeface="Merriweather ExtraBold"/>
                        <a:ea typeface="Merriweather ExtraBold"/>
                        <a:cs typeface="Merriweather ExtraBold"/>
                        <a:sym typeface="Merriweather Extra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erriweather ExtraBold"/>
                          <a:ea typeface="Merriweather ExtraBold"/>
                          <a:cs typeface="Merriweather ExtraBold"/>
                          <a:sym typeface="Merriweather ExtraBold"/>
                        </a:rPr>
                        <a:t>MAD</a:t>
                      </a:r>
                      <a:endParaRPr sz="1100">
                        <a:latin typeface="Merriweather ExtraBold"/>
                        <a:ea typeface="Merriweather ExtraBold"/>
                        <a:cs typeface="Merriweather ExtraBold"/>
                        <a:sym typeface="Merriweather Extra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erriweather ExtraBold"/>
                          <a:ea typeface="Merriweather ExtraBold"/>
                          <a:cs typeface="Merriweather ExtraBold"/>
                          <a:sym typeface="Merriweather ExtraBold"/>
                        </a:rPr>
                        <a:t>SMAPE</a:t>
                      </a:r>
                      <a:endParaRPr sz="1100">
                        <a:latin typeface="Merriweather ExtraBold"/>
                        <a:ea typeface="Merriweather ExtraBold"/>
                        <a:cs typeface="Merriweather ExtraBold"/>
                        <a:sym typeface="Merriweather Extra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erriweather ExtraBold"/>
                          <a:ea typeface="Merriweather ExtraBold"/>
                          <a:cs typeface="Merriweather ExtraBold"/>
                          <a:sym typeface="Merriweather ExtraBold"/>
                        </a:rPr>
                        <a:t>Bias</a:t>
                      </a:r>
                      <a:endParaRPr sz="1100">
                        <a:latin typeface="Merriweather ExtraBold"/>
                        <a:ea typeface="Merriweather ExtraBold"/>
                        <a:cs typeface="Merriweather ExtraBold"/>
                        <a:sym typeface="Merriweather Extra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erriweather ExtraBold"/>
                          <a:ea typeface="Merriweather ExtraBold"/>
                          <a:cs typeface="Merriweather ExtraBold"/>
                          <a:sym typeface="Merriweather ExtraBold"/>
                        </a:rPr>
                        <a:t>XGBoost</a:t>
                      </a:r>
                      <a:endParaRPr sz="1100">
                        <a:latin typeface="Merriweather ExtraBold"/>
                        <a:ea typeface="Merriweather ExtraBold"/>
                        <a:cs typeface="Merriweather ExtraBold"/>
                        <a:sym typeface="Merriweather Extra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400"/>
                        </a:spcBef>
                        <a:spcAft>
                          <a:spcPts val="40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7.77 </a:t>
                      </a:r>
                      <a:r>
                        <a:rPr lang="en-GB" sz="1300">
                          <a:solidFill>
                            <a:schemeClr val="dk1"/>
                          </a:solidFill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✅ 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D4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3.52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D4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120.69%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D4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0.173 ✅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D4B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erriweather ExtraBold"/>
                          <a:ea typeface="Merriweather ExtraBold"/>
                          <a:cs typeface="Merriweather ExtraBold"/>
                          <a:sym typeface="Merriweather ExtraBold"/>
                        </a:rPr>
                        <a:t>LSTM</a:t>
                      </a:r>
                      <a:endParaRPr sz="1100">
                        <a:latin typeface="Merriweather ExtraBold"/>
                        <a:ea typeface="Merriweather ExtraBold"/>
                        <a:cs typeface="Merriweather ExtraBold"/>
                        <a:sym typeface="Merriweather Extra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7.80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400"/>
                        </a:spcBef>
                        <a:spcAft>
                          <a:spcPts val="40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3.49 </a:t>
                      </a:r>
                      <a:r>
                        <a:rPr lang="en-GB" sz="1300">
                          <a:solidFill>
                            <a:schemeClr val="dk1"/>
                          </a:solidFill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✅ 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121.55%</a:t>
                      </a:r>
                      <a:r>
                        <a:rPr lang="en-GB" sz="1300">
                          <a:solidFill>
                            <a:schemeClr val="dk1"/>
                          </a:solidFill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✅ 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0.195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erriweather ExtraBold"/>
                          <a:ea typeface="Merriweather ExtraBold"/>
                          <a:cs typeface="Merriweather ExtraBold"/>
                          <a:sym typeface="Merriweather ExtraBold"/>
                        </a:rPr>
                        <a:t>SARIMA</a:t>
                      </a:r>
                      <a:endParaRPr sz="1100">
                        <a:latin typeface="Merriweather ExtraBold"/>
                        <a:ea typeface="Merriweather ExtraBold"/>
                        <a:cs typeface="Merriweather ExtraBold"/>
                        <a:sym typeface="Merriweather Extra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7.89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3.53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122.40%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erriweather Medium"/>
                          <a:ea typeface="Merriweather Medium"/>
                          <a:cs typeface="Merriweather Medium"/>
                          <a:sym typeface="Merriweather Medium"/>
                        </a:rPr>
                        <a:t>0.189</a:t>
                      </a:r>
                      <a:endParaRPr>
                        <a:latin typeface="Merriweather Medium"/>
                        <a:ea typeface="Merriweather Medium"/>
                        <a:cs typeface="Merriweather Medium"/>
                        <a:sym typeface="Merriweather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9" name="Google Shape;169;p19"/>
          <p:cNvSpPr txBox="1"/>
          <p:nvPr/>
        </p:nvSpPr>
        <p:spPr>
          <a:xfrm>
            <a:off x="5397300" y="943100"/>
            <a:ext cx="3417900" cy="3463200"/>
          </a:xfrm>
          <a:prstGeom prst="rect">
            <a:avLst/>
          </a:prstGeom>
          <a:noFill/>
          <a:ln cap="flat" cmpd="sng" w="19050">
            <a:solidFill>
              <a:srgbClr val="93D4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Key Takeaways:</a:t>
            </a:r>
            <a:endParaRPr sz="1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"/>
              <a:buChar char="●"/>
            </a:pPr>
            <a:r>
              <a:rPr b="1" lang="en-GB" sz="1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XGBoost</a:t>
            </a:r>
            <a:r>
              <a:rPr lang="en-GB" sz="1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 had the best RMSE and Bias → most accurate and least skewed.</a:t>
            </a:r>
            <a:endParaRPr sz="1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"/>
              <a:buChar char="●"/>
            </a:pPr>
            <a:r>
              <a:rPr b="1" lang="en-GB" sz="1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LSTM</a:t>
            </a:r>
            <a:r>
              <a:rPr lang="en-GB" sz="1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 achieved lowest MAD and SMAPE → most consistent error.</a:t>
            </a:r>
            <a:endParaRPr sz="1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"/>
              <a:buChar char="●"/>
            </a:pPr>
            <a:r>
              <a:rPr b="1" lang="en-GB" sz="1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SARIMA</a:t>
            </a:r>
            <a:r>
              <a:rPr lang="en-GB" sz="1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 performed well capturing seasonality, but had slightly higher errors overall.</a:t>
            </a:r>
            <a:endParaRPr sz="1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0"/>
          <p:cNvPicPr preferRelativeResize="0"/>
          <p:nvPr/>
        </p:nvPicPr>
        <p:blipFill rotWithShape="1">
          <a:blip r:embed="rId3">
            <a:alphaModFix/>
          </a:blip>
          <a:srcRect b="61202" l="54018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0"/>
          <p:cNvSpPr txBox="1"/>
          <p:nvPr/>
        </p:nvSpPr>
        <p:spPr>
          <a:xfrm>
            <a:off x="0" y="69875"/>
            <a:ext cx="44667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D98B82"/>
                </a:solidFill>
                <a:latin typeface="Merriweather"/>
                <a:ea typeface="Merriweather"/>
                <a:cs typeface="Merriweather"/>
                <a:sym typeface="Merriweather"/>
              </a:rPr>
              <a:t>App Dem</a:t>
            </a:r>
            <a:r>
              <a:rPr b="1" lang="en-GB" sz="2300">
                <a:solidFill>
                  <a:srgbClr val="D98B82"/>
                </a:solidFill>
                <a:latin typeface="Merriweather"/>
                <a:ea typeface="Merriweather"/>
                <a:cs typeface="Merriweather"/>
                <a:sym typeface="Merriweather"/>
              </a:rPr>
              <a:t>o</a:t>
            </a:r>
            <a:endParaRPr b="1" sz="2300">
              <a:solidFill>
                <a:srgbClr val="D98B8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76" name="Google Shape;176;p20" title="Screenshot 2025-06-12 at 21.21.0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19470"/>
            <a:ext cx="9144000" cy="45240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7" name="Google Shape;177;p20"/>
          <p:cNvGrpSpPr/>
          <p:nvPr/>
        </p:nvGrpSpPr>
        <p:grpSpPr>
          <a:xfrm>
            <a:off x="6727100" y="1035175"/>
            <a:ext cx="2011200" cy="415500"/>
            <a:chOff x="6727100" y="1035175"/>
            <a:chExt cx="2011200" cy="415500"/>
          </a:xfrm>
        </p:grpSpPr>
        <p:sp>
          <p:nvSpPr>
            <p:cNvPr id="178" name="Google Shape;178;p20"/>
            <p:cNvSpPr txBox="1"/>
            <p:nvPr/>
          </p:nvSpPr>
          <p:spPr>
            <a:xfrm>
              <a:off x="7331600" y="1035175"/>
              <a:ext cx="1406700" cy="415500"/>
            </a:xfrm>
            <a:prstGeom prst="rect">
              <a:avLst/>
            </a:prstGeom>
            <a:solidFill>
              <a:srgbClr val="EFEFEF"/>
            </a:solidFill>
            <a:ln cap="flat" cmpd="sng" w="19050">
              <a:solidFill>
                <a:srgbClr val="93D4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>
                  <a:solidFill>
                    <a:srgbClr val="93D4BF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rPr>
                <a:t>Introduction</a:t>
              </a:r>
              <a:endParaRPr sz="1500">
                <a:solidFill>
                  <a:srgbClr val="93D4BF"/>
                </a:solidFill>
                <a:latin typeface="Merriweather Medium"/>
                <a:ea typeface="Merriweather Medium"/>
                <a:cs typeface="Merriweather Medium"/>
                <a:sym typeface="Merriweather Medium"/>
              </a:endParaRPr>
            </a:p>
          </p:txBody>
        </p:sp>
        <p:cxnSp>
          <p:nvCxnSpPr>
            <p:cNvPr id="179" name="Google Shape;179;p20"/>
            <p:cNvCxnSpPr>
              <a:stCxn id="178" idx="1"/>
            </p:cNvCxnSpPr>
            <p:nvPr/>
          </p:nvCxnSpPr>
          <p:spPr>
            <a:xfrm flipH="1">
              <a:off x="6727100" y="1242925"/>
              <a:ext cx="604500" cy="122100"/>
            </a:xfrm>
            <a:prstGeom prst="straightConnector1">
              <a:avLst/>
            </a:prstGeom>
            <a:noFill/>
            <a:ln cap="flat" cmpd="sng" w="19050">
              <a:solidFill>
                <a:srgbClr val="93D4B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180" name="Google Shape;180;p20"/>
          <p:cNvGrpSpPr/>
          <p:nvPr/>
        </p:nvGrpSpPr>
        <p:grpSpPr>
          <a:xfrm>
            <a:off x="1029925" y="2915538"/>
            <a:ext cx="2389200" cy="415500"/>
            <a:chOff x="1029925" y="2915538"/>
            <a:chExt cx="2389200" cy="415500"/>
          </a:xfrm>
        </p:grpSpPr>
        <p:sp>
          <p:nvSpPr>
            <p:cNvPr id="181" name="Google Shape;181;p20"/>
            <p:cNvSpPr txBox="1"/>
            <p:nvPr/>
          </p:nvSpPr>
          <p:spPr>
            <a:xfrm>
              <a:off x="1029925" y="2915538"/>
              <a:ext cx="1197900" cy="415500"/>
            </a:xfrm>
            <a:prstGeom prst="rect">
              <a:avLst/>
            </a:prstGeom>
            <a:solidFill>
              <a:srgbClr val="EFEFEF"/>
            </a:solidFill>
            <a:ln cap="flat" cmpd="sng" w="19050">
              <a:solidFill>
                <a:srgbClr val="93D4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>
                  <a:solidFill>
                    <a:srgbClr val="93D4BF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rPr>
                <a:t>Prediction</a:t>
              </a:r>
              <a:endParaRPr sz="1500">
                <a:solidFill>
                  <a:srgbClr val="93D4BF"/>
                </a:solidFill>
                <a:latin typeface="Merriweather Medium"/>
                <a:ea typeface="Merriweather Medium"/>
                <a:cs typeface="Merriweather Medium"/>
                <a:sym typeface="Merriweather Medium"/>
              </a:endParaRPr>
            </a:p>
          </p:txBody>
        </p:sp>
        <p:cxnSp>
          <p:nvCxnSpPr>
            <p:cNvPr id="182" name="Google Shape;182;p20"/>
            <p:cNvCxnSpPr>
              <a:stCxn id="181" idx="3"/>
            </p:cNvCxnSpPr>
            <p:nvPr/>
          </p:nvCxnSpPr>
          <p:spPr>
            <a:xfrm flipH="1" rot="10800000">
              <a:off x="2227825" y="2936688"/>
              <a:ext cx="1191300" cy="186600"/>
            </a:xfrm>
            <a:prstGeom prst="straightConnector1">
              <a:avLst/>
            </a:prstGeom>
            <a:noFill/>
            <a:ln cap="flat" cmpd="sng" w="19050">
              <a:solidFill>
                <a:srgbClr val="93D4B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183" name="Google Shape;183;p20"/>
          <p:cNvGrpSpPr/>
          <p:nvPr/>
        </p:nvGrpSpPr>
        <p:grpSpPr>
          <a:xfrm>
            <a:off x="66950" y="727475"/>
            <a:ext cx="2879675" cy="1494600"/>
            <a:chOff x="66950" y="727475"/>
            <a:chExt cx="2879675" cy="1494600"/>
          </a:xfrm>
        </p:grpSpPr>
        <p:sp>
          <p:nvSpPr>
            <p:cNvPr id="184" name="Google Shape;184;p20"/>
            <p:cNvSpPr txBox="1"/>
            <p:nvPr/>
          </p:nvSpPr>
          <p:spPr>
            <a:xfrm>
              <a:off x="1693525" y="1365025"/>
              <a:ext cx="1253100" cy="415500"/>
            </a:xfrm>
            <a:prstGeom prst="rect">
              <a:avLst/>
            </a:prstGeom>
            <a:solidFill>
              <a:srgbClr val="EFEFEF"/>
            </a:solidFill>
            <a:ln cap="flat" cmpd="sng" w="19050">
              <a:solidFill>
                <a:srgbClr val="93D4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>
                  <a:solidFill>
                    <a:srgbClr val="93D4BF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rPr>
                <a:t>User Inputs</a:t>
              </a:r>
              <a:endParaRPr sz="1500">
                <a:solidFill>
                  <a:srgbClr val="93D4BF"/>
                </a:solidFill>
                <a:latin typeface="Merriweather Medium"/>
                <a:ea typeface="Merriweather Medium"/>
                <a:cs typeface="Merriweather Medium"/>
                <a:sym typeface="Merriweather Medium"/>
              </a:endParaRPr>
            </a:p>
          </p:txBody>
        </p:sp>
        <p:sp>
          <p:nvSpPr>
            <p:cNvPr id="185" name="Google Shape;185;p20"/>
            <p:cNvSpPr txBox="1"/>
            <p:nvPr/>
          </p:nvSpPr>
          <p:spPr>
            <a:xfrm>
              <a:off x="66950" y="727475"/>
              <a:ext cx="1461600" cy="1494600"/>
            </a:xfrm>
            <a:prstGeom prst="rect">
              <a:avLst/>
            </a:prstGeom>
            <a:noFill/>
            <a:ln cap="flat" cmpd="sng" w="19050">
              <a:solidFill>
                <a:srgbClr val="93D4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2"/>
                </a:solidFill>
              </a:endParaRPr>
            </a:p>
          </p:txBody>
        </p:sp>
        <p:cxnSp>
          <p:nvCxnSpPr>
            <p:cNvPr id="186" name="Google Shape;186;p20"/>
            <p:cNvCxnSpPr>
              <a:stCxn id="184" idx="1"/>
              <a:endCxn id="185" idx="3"/>
            </p:cNvCxnSpPr>
            <p:nvPr/>
          </p:nvCxnSpPr>
          <p:spPr>
            <a:xfrm rot="10800000">
              <a:off x="1528525" y="1474675"/>
              <a:ext cx="165000" cy="98100"/>
            </a:xfrm>
            <a:prstGeom prst="straightConnector1">
              <a:avLst/>
            </a:prstGeom>
            <a:noFill/>
            <a:ln cap="flat" cmpd="sng" w="19050">
              <a:solidFill>
                <a:srgbClr val="93D4B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21" title="Screenshot 2025-06-12 at 22.38.53.png"/>
          <p:cNvPicPr preferRelativeResize="0"/>
          <p:nvPr/>
        </p:nvPicPr>
        <p:blipFill rotWithShape="1">
          <a:blip r:embed="rId3">
            <a:alphaModFix/>
          </a:blip>
          <a:srcRect b="1516" l="0" r="0" t="0"/>
          <a:stretch/>
        </p:blipFill>
        <p:spPr>
          <a:xfrm>
            <a:off x="-18000" y="619475"/>
            <a:ext cx="9179999" cy="45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0" y="69875"/>
            <a:ext cx="44667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D98B82"/>
                </a:solidFill>
                <a:latin typeface="Merriweather"/>
                <a:ea typeface="Merriweather"/>
                <a:cs typeface="Merriweather"/>
                <a:sym typeface="Merriweather"/>
              </a:rPr>
              <a:t>App Demo</a:t>
            </a:r>
            <a:endParaRPr b="1" sz="2300">
              <a:solidFill>
                <a:srgbClr val="D98B8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grpSp>
        <p:nvGrpSpPr>
          <p:cNvPr id="195" name="Google Shape;195;p21"/>
          <p:cNvGrpSpPr/>
          <p:nvPr/>
        </p:nvGrpSpPr>
        <p:grpSpPr>
          <a:xfrm>
            <a:off x="715300" y="3145100"/>
            <a:ext cx="2538900" cy="415500"/>
            <a:chOff x="715300" y="3145100"/>
            <a:chExt cx="2538900" cy="415500"/>
          </a:xfrm>
        </p:grpSpPr>
        <p:sp>
          <p:nvSpPr>
            <p:cNvPr id="196" name="Google Shape;196;p21"/>
            <p:cNvSpPr txBox="1"/>
            <p:nvPr/>
          </p:nvSpPr>
          <p:spPr>
            <a:xfrm>
              <a:off x="715300" y="3145100"/>
              <a:ext cx="1659900" cy="415500"/>
            </a:xfrm>
            <a:prstGeom prst="rect">
              <a:avLst/>
            </a:prstGeom>
            <a:solidFill>
              <a:srgbClr val="EFEFEF"/>
            </a:solidFill>
            <a:ln cap="flat" cmpd="sng" w="19050">
              <a:solidFill>
                <a:srgbClr val="93D4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>
                  <a:solidFill>
                    <a:srgbClr val="93D4BF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rPr>
                <a:t>10-Day Forecast</a:t>
              </a:r>
              <a:endParaRPr sz="1500">
                <a:solidFill>
                  <a:srgbClr val="93D4BF"/>
                </a:solidFill>
                <a:latin typeface="Merriweather Medium"/>
                <a:ea typeface="Merriweather Medium"/>
                <a:cs typeface="Merriweather Medium"/>
                <a:sym typeface="Merriweather Medium"/>
              </a:endParaRPr>
            </a:p>
          </p:txBody>
        </p:sp>
        <p:cxnSp>
          <p:nvCxnSpPr>
            <p:cNvPr id="197" name="Google Shape;197;p21"/>
            <p:cNvCxnSpPr>
              <a:stCxn id="196" idx="3"/>
            </p:cNvCxnSpPr>
            <p:nvPr/>
          </p:nvCxnSpPr>
          <p:spPr>
            <a:xfrm flipH="1" rot="10800000">
              <a:off x="2375200" y="3288350"/>
              <a:ext cx="879000" cy="64500"/>
            </a:xfrm>
            <a:prstGeom prst="straightConnector1">
              <a:avLst/>
            </a:prstGeom>
            <a:noFill/>
            <a:ln cap="flat" cmpd="sng" w="19050">
              <a:solidFill>
                <a:srgbClr val="93D4B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198" name="Google Shape;198;p21"/>
          <p:cNvGrpSpPr/>
          <p:nvPr/>
        </p:nvGrpSpPr>
        <p:grpSpPr>
          <a:xfrm>
            <a:off x="407650" y="1518650"/>
            <a:ext cx="2824400" cy="915900"/>
            <a:chOff x="407650" y="1518650"/>
            <a:chExt cx="2824400" cy="915900"/>
          </a:xfrm>
        </p:grpSpPr>
        <p:sp>
          <p:nvSpPr>
            <p:cNvPr id="199" name="Google Shape;199;p21"/>
            <p:cNvSpPr txBox="1"/>
            <p:nvPr/>
          </p:nvSpPr>
          <p:spPr>
            <a:xfrm>
              <a:off x="407650" y="2019050"/>
              <a:ext cx="2275200" cy="415500"/>
            </a:xfrm>
            <a:prstGeom prst="rect">
              <a:avLst/>
            </a:prstGeom>
            <a:solidFill>
              <a:srgbClr val="EFEFEF"/>
            </a:solidFill>
            <a:ln cap="flat" cmpd="sng" w="19050">
              <a:solidFill>
                <a:srgbClr val="93D4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>
                  <a:solidFill>
                    <a:srgbClr val="93D4BF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rPr>
                <a:t>Historical Sales Trend</a:t>
              </a:r>
              <a:endParaRPr sz="1500">
                <a:solidFill>
                  <a:srgbClr val="93D4BF"/>
                </a:solidFill>
                <a:latin typeface="Merriweather Medium"/>
                <a:ea typeface="Merriweather Medium"/>
                <a:cs typeface="Merriweather Medium"/>
                <a:sym typeface="Merriweather Medium"/>
              </a:endParaRPr>
            </a:p>
          </p:txBody>
        </p:sp>
        <p:cxnSp>
          <p:nvCxnSpPr>
            <p:cNvPr id="200" name="Google Shape;200;p21"/>
            <p:cNvCxnSpPr/>
            <p:nvPr/>
          </p:nvCxnSpPr>
          <p:spPr>
            <a:xfrm flipH="1" rot="10800000">
              <a:off x="2583750" y="1518650"/>
              <a:ext cx="648300" cy="494700"/>
            </a:xfrm>
            <a:prstGeom prst="straightConnector1">
              <a:avLst/>
            </a:prstGeom>
            <a:noFill/>
            <a:ln cap="flat" cmpd="sng" w="19050">
              <a:solidFill>
                <a:srgbClr val="93D4B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